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01" r:id="rId2"/>
    <p:sldId id="296" r:id="rId3"/>
    <p:sldId id="291" r:id="rId4"/>
    <p:sldId id="292" r:id="rId5"/>
    <p:sldId id="283" r:id="rId6"/>
    <p:sldId id="295" r:id="rId7"/>
    <p:sldId id="285" r:id="rId8"/>
    <p:sldId id="286" r:id="rId9"/>
    <p:sldId id="288" r:id="rId10"/>
    <p:sldId id="297" r:id="rId11"/>
    <p:sldId id="298" r:id="rId12"/>
    <p:sldId id="289" r:id="rId13"/>
    <p:sldId id="290" r:id="rId14"/>
    <p:sldId id="294" r:id="rId15"/>
    <p:sldId id="282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E7ED"/>
    <a:srgbClr val="1B0B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6" autoAdjust="0"/>
    <p:restoredTop sz="96744" autoAdjust="0"/>
  </p:normalViewPr>
  <p:slideViewPr>
    <p:cSldViewPr>
      <p:cViewPr varScale="1">
        <p:scale>
          <a:sx n="108" d="100"/>
          <a:sy n="108" d="100"/>
        </p:scale>
        <p:origin x="126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8943D97-555F-45D1-90A4-B352226A0A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5746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943D97-555F-45D1-90A4-B352226A0AC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318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Are these independent?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943D97-555F-45D1-90A4-B352226A0AC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2708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</a:t>
            </a:r>
            <a:r>
              <a:rPr lang="en-US" baseline="0" dirty="0"/>
              <a:t> could write an equation for one class but their might be other variables that need to be modeled at different “levels” of the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943D97-555F-45D1-90A4-B352226A0AC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619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EE46E-283F-4DBD-BA48-78EF5A39E5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552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59F1A8-9A5A-4D32-95F7-B370CA7DE0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976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47200" y="0"/>
            <a:ext cx="26416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22400" y="0"/>
            <a:ext cx="77216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6EF13-7001-4453-AC2B-58CD7470CC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63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22A1F3-07EF-41F2-8EBD-ADE4F1740D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110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DA447-5B75-426A-B84F-E2337CDCC2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021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22400" y="1219200"/>
            <a:ext cx="5181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7200" y="1219200"/>
            <a:ext cx="5181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306D3D-F039-46FE-901B-461335D9B8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193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BFCA0-69FF-4EFD-AFCD-5D7A62F29D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535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C3C6A-6B4C-44E0-944B-24208F2221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234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9ECED-6F8D-4DE7-968E-D472D281D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391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A29F4-76A9-4506-99A0-CCAF52C004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215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0C1C5-0A7E-4343-8CC2-CD57DEE1DF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009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5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jan.ucc.nau.edu/~rcb7/namNm15.jpg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22400" y="0"/>
            <a:ext cx="10566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2400" y="1219200"/>
            <a:ext cx="105664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22400" y="6248400"/>
            <a:ext cx="3352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76800" y="6248400"/>
            <a:ext cx="416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24840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82C21D7-C407-473D-96EA-EA8BE93C22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8" descr="stckchrt1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208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5" descr="macau-stone-map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914400"/>
            <a:ext cx="1344084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7" descr="img15walker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362200"/>
            <a:ext cx="13440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9" descr="namNm15">
            <a:hlinkClick r:id="rId16"/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02326"/>
            <a:ext cx="13208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21" descr="piri.jpg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505200"/>
            <a:ext cx="1284817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23" descr="ancient-greece-map-761459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00600"/>
            <a:ext cx="134831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4.bp.blogspot.com/-K28gqEn0VmE/UUT73RYNnZI/AAAAAAAAGKc/Bw6Fc0Gq4rA/s1600/Slide11.PN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4.bp.blogspot.com/-K28gqEn0VmE/UUT73RYNnZI/AAAAAAAAGKc/Bw6Fc0Gq4rA/s1600/Slide11.PN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66CC5C9-EC85-4E62-AFE6-EDC0611AA4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8782" y="762000"/>
            <a:ext cx="9753600" cy="563396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4712502-1D47-4EE4-A52D-7C2340FF6123}"/>
              </a:ext>
            </a:extLst>
          </p:cNvPr>
          <p:cNvSpPr/>
          <p:nvPr/>
        </p:nvSpPr>
        <p:spPr>
          <a:xfrm>
            <a:off x="1374482" y="6484481"/>
            <a:ext cx="9982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https://www.r-bloggers.com/multilevel-modeling-of-educational-data-using-r-part-1/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022BDB1-E1DF-4A59-B719-49636BD80529}"/>
              </a:ext>
            </a:extLst>
          </p:cNvPr>
          <p:cNvSpPr txBox="1"/>
          <p:nvPr/>
        </p:nvSpPr>
        <p:spPr>
          <a:xfrm>
            <a:off x="1488782" y="152400"/>
            <a:ext cx="6537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Synthetic Data Representing Educational Data</a:t>
            </a:r>
          </a:p>
        </p:txBody>
      </p:sp>
    </p:spTree>
    <p:extLst>
      <p:ext uri="{BB962C8B-B14F-4D97-AF65-F5344CB8AC3E}">
        <p14:creationId xmlns:p14="http://schemas.microsoft.com/office/powerpoint/2010/main" val="1649419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2"/>
          </p:cNvPr>
          <p:cNvSpPr/>
          <p:nvPr/>
        </p:nvSpPr>
        <p:spPr>
          <a:xfrm>
            <a:off x="152400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2.bp.blogspot.com/-tBrnC8Amsyo/UUT75unhJAI/AAAAAAAAGM8/xhy6atx0gSQ/s1600/Slide2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6444"/>
            <a:ext cx="8991600" cy="6743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9694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Modeling age of herbivores</a:t>
            </a:r>
          </a:p>
          <a:p>
            <a:pPr lvl="1"/>
            <a:r>
              <a:rPr lang="en-US" dirty="0"/>
              <a:t>Sample includes wildebeest and zebras</a:t>
            </a:r>
          </a:p>
          <a:p>
            <a:pPr lvl="1"/>
            <a:r>
              <a:rPr lang="en-US" dirty="0"/>
              <a:t>Predictor could be forage quality</a:t>
            </a:r>
          </a:p>
          <a:p>
            <a:r>
              <a:rPr lang="en-US" dirty="0"/>
              <a:t>Overall average is based on both populations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39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Mixed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219200"/>
            <a:ext cx="7924800" cy="5638800"/>
          </a:xfrm>
        </p:spPr>
        <p:txBody>
          <a:bodyPr/>
          <a:lstStyle/>
          <a:p>
            <a:r>
              <a:rPr lang="en-US" dirty="0"/>
              <a:t>Contains Fixed and Random effects</a:t>
            </a:r>
          </a:p>
          <a:p>
            <a:r>
              <a:rPr lang="en-US" dirty="0"/>
              <a:t>Fixed:</a:t>
            </a:r>
          </a:p>
          <a:p>
            <a:pPr lvl="1"/>
            <a:r>
              <a:rPr lang="en-US" dirty="0"/>
              <a:t>Only random effect is sampling error</a:t>
            </a:r>
          </a:p>
          <a:p>
            <a:r>
              <a:rPr lang="en-US" dirty="0"/>
              <a:t>Random:</a:t>
            </a:r>
          </a:p>
          <a:p>
            <a:pPr lvl="1"/>
            <a:r>
              <a:rPr lang="en-US" dirty="0"/>
              <a:t>Explanatory variables from random distribution</a:t>
            </a:r>
          </a:p>
          <a:p>
            <a:pPr lvl="1"/>
            <a:r>
              <a:rPr lang="en-US" dirty="0"/>
              <a:t>Effect is not directly correlated to response</a:t>
            </a:r>
          </a:p>
          <a:p>
            <a:r>
              <a:rPr lang="en-US" dirty="0"/>
              <a:t>Also known as:</a:t>
            </a:r>
          </a:p>
          <a:p>
            <a:pPr lvl="1"/>
            <a:r>
              <a:rPr lang="en-US" dirty="0"/>
              <a:t>Mixed Effects Models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2059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Same assumptions hold (linearity, homoscedasticity, residuals normally distributed) within each group</a:t>
            </a:r>
          </a:p>
          <a:p>
            <a:r>
              <a:rPr lang="en-US" dirty="0"/>
              <a:t>The observations are grouped:</a:t>
            </a:r>
          </a:p>
          <a:p>
            <a:pPr lvl="1"/>
            <a:r>
              <a:rPr lang="en-US" dirty="0"/>
              <a:t>Homoscedasticity can vary between groups</a:t>
            </a:r>
          </a:p>
          <a:p>
            <a:pPr lvl="1"/>
            <a:r>
              <a:rPr lang="en-US" dirty="0"/>
              <a:t>Independence</a:t>
            </a:r>
          </a:p>
          <a:p>
            <a:pPr lvl="2"/>
            <a:r>
              <a:rPr lang="en-US" dirty="0"/>
              <a:t>Groups can be more alike than between groups</a:t>
            </a:r>
          </a:p>
        </p:txBody>
      </p:sp>
    </p:spTree>
    <p:extLst>
      <p:ext uri="{BB962C8B-B14F-4D97-AF65-F5344CB8AC3E}">
        <p14:creationId xmlns:p14="http://schemas.microsoft.com/office/powerpoint/2010/main" val="11423408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Linear Mixed Models (LMM)</a:t>
            </a:r>
          </a:p>
          <a:p>
            <a:r>
              <a:rPr lang="en-US" dirty="0"/>
              <a:t>Generalized Linear Mixed Models (GLMM)</a:t>
            </a:r>
          </a:p>
          <a:p>
            <a:r>
              <a:rPr lang="en-US" dirty="0"/>
              <a:t>Generalized Additive Mixed Model (GAMM)</a:t>
            </a:r>
          </a:p>
          <a:p>
            <a:pPr lvl="1"/>
            <a:r>
              <a:rPr lang="en-US" dirty="0"/>
              <a:t>Treats smoothing functions as coefficients in a level 2 model</a:t>
            </a:r>
          </a:p>
          <a:p>
            <a:pPr lvl="1"/>
            <a:r>
              <a:rPr lang="en-US" dirty="0"/>
              <a:t>Example:</a:t>
            </a:r>
          </a:p>
          <a:p>
            <a:pPr lvl="2"/>
            <a:r>
              <a:rPr lang="en-US" dirty="0"/>
              <a:t>McIntosh, R. et. al., 2015, Drivers and annual estimates of marine wildlife entanglement rates: A long-term case study with Australian fur seals</a:t>
            </a:r>
          </a:p>
        </p:txBody>
      </p:sp>
    </p:spTree>
    <p:extLst>
      <p:ext uri="{BB962C8B-B14F-4D97-AF65-F5344CB8AC3E}">
        <p14:creationId xmlns:p14="http://schemas.microsoft.com/office/powerpoint/2010/main" val="16295617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Linear: </a:t>
            </a:r>
            <a:r>
              <a:rPr lang="en-US" dirty="0" err="1"/>
              <a:t>lme</a:t>
            </a:r>
            <a:r>
              <a:rPr lang="en-US" dirty="0"/>
              <a:t>() – package stats</a:t>
            </a:r>
          </a:p>
          <a:p>
            <a:r>
              <a:rPr lang="en-US" dirty="0"/>
              <a:t>Generalized Linear: </a:t>
            </a:r>
            <a:r>
              <a:rPr lang="en-US" dirty="0" err="1"/>
              <a:t>lmer</a:t>
            </a:r>
            <a:r>
              <a:rPr lang="en-US" dirty="0"/>
              <a:t>() - package lme4</a:t>
            </a:r>
          </a:p>
          <a:p>
            <a:r>
              <a:rPr lang="en-US" dirty="0" err="1"/>
              <a:t>gamm</a:t>
            </a:r>
            <a:r>
              <a:rPr lang="en-US" dirty="0"/>
              <a:t>() – package </a:t>
            </a:r>
            <a:r>
              <a:rPr lang="en-US" dirty="0" err="1"/>
              <a:t>mgvc</a:t>
            </a:r>
            <a:endParaRPr lang="en-US" dirty="0"/>
          </a:p>
          <a:p>
            <a:pPr lvl="1"/>
            <a:r>
              <a:rPr lang="en-US" dirty="0"/>
              <a:t>Performs poorly with binary data, not as stable as gam()</a:t>
            </a:r>
          </a:p>
          <a:p>
            <a:r>
              <a:rPr lang="en-US" dirty="0"/>
              <a:t>gamm4() – package and function</a:t>
            </a:r>
          </a:p>
          <a:p>
            <a:pPr lvl="1"/>
            <a:r>
              <a:rPr lang="en-US" dirty="0"/>
              <a:t>More stable than </a:t>
            </a:r>
            <a:r>
              <a:rPr lang="en-US" dirty="0" err="1"/>
              <a:t>gamm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See other issues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487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3"/>
          </p:cNvPr>
          <p:cNvSpPr/>
          <p:nvPr/>
        </p:nvSpPr>
        <p:spPr>
          <a:xfrm>
            <a:off x="152400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4347" y="762000"/>
            <a:ext cx="8993837" cy="54102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041442" y="6488668"/>
            <a:ext cx="2646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http://4.bp.blogspot.com</a:t>
            </a:r>
          </a:p>
        </p:txBody>
      </p:sp>
    </p:spTree>
    <p:extLst>
      <p:ext uri="{BB962C8B-B14F-4D97-AF65-F5344CB8AC3E}">
        <p14:creationId xmlns:p14="http://schemas.microsoft.com/office/powerpoint/2010/main" val="3231563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we want to model:</a:t>
            </a:r>
          </a:p>
          <a:p>
            <a:pPr lvl="1"/>
            <a:r>
              <a:rPr lang="en-US" dirty="0"/>
              <a:t>Changes in a group over time</a:t>
            </a:r>
          </a:p>
          <a:p>
            <a:pPr lvl="2"/>
            <a:r>
              <a:rPr lang="en-US" dirty="0"/>
              <a:t>Group by time slices (month, year)</a:t>
            </a:r>
          </a:p>
          <a:p>
            <a:pPr lvl="1"/>
            <a:r>
              <a:rPr lang="en-US" dirty="0"/>
              <a:t>Behavior of multiple species in same area</a:t>
            </a:r>
          </a:p>
          <a:p>
            <a:pPr lvl="2"/>
            <a:r>
              <a:rPr lang="en-US" dirty="0"/>
              <a:t>Group by species</a:t>
            </a:r>
          </a:p>
          <a:p>
            <a:pPr lvl="1"/>
            <a:r>
              <a:rPr lang="en-US" dirty="0"/>
              <a:t>Look at student performance between classes, schools, districts?</a:t>
            </a:r>
          </a:p>
          <a:p>
            <a:pPr lvl="2"/>
            <a:r>
              <a:rPr lang="en-US" dirty="0"/>
              <a:t>Multiple spatial scales</a:t>
            </a:r>
          </a:p>
        </p:txBody>
      </p:sp>
      <p:pic>
        <p:nvPicPr>
          <p:cNvPr id="1026" name="Picture 2" descr="wildebeest zebra river crossi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01" b="52557"/>
          <a:stretch/>
        </p:blipFill>
        <p:spPr bwMode="auto">
          <a:xfrm>
            <a:off x="4724400" y="5145104"/>
            <a:ext cx="5943600" cy="1726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7397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219200"/>
            <a:ext cx="7924800" cy="5638800"/>
          </a:xfrm>
        </p:spPr>
        <p:txBody>
          <a:bodyPr/>
          <a:lstStyle/>
          <a:p>
            <a:r>
              <a:rPr lang="en-US" dirty="0"/>
              <a:t>Create a linear regression model that predicts test scores based on income in an area</a:t>
            </a:r>
          </a:p>
          <a:p>
            <a:r>
              <a:rPr lang="en-US" dirty="0"/>
              <a:t>Within a class, scores might vary based on student’s family income</a:t>
            </a:r>
          </a:p>
          <a:p>
            <a:r>
              <a:rPr lang="en-US" dirty="0"/>
              <a:t>Within a school, scores might vary based on teachers</a:t>
            </a:r>
          </a:p>
          <a:p>
            <a:r>
              <a:rPr lang="en-US" dirty="0"/>
              <a:t>Within a district, scores might vary based on property value around the school</a:t>
            </a:r>
          </a:p>
        </p:txBody>
      </p:sp>
    </p:spTree>
    <p:extLst>
      <p:ext uri="{BB962C8B-B14F-4D97-AF65-F5344CB8AC3E}">
        <p14:creationId xmlns:p14="http://schemas.microsoft.com/office/powerpoint/2010/main" val="4073594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Mixed Models a.k.a. Multi-Level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219200"/>
            <a:ext cx="9220200" cy="5638800"/>
          </a:xfrm>
        </p:spPr>
        <p:txBody>
          <a:bodyPr/>
          <a:lstStyle/>
          <a:p>
            <a:r>
              <a:rPr lang="en-US" dirty="0"/>
              <a:t>Models have multiple levels (typically 2)</a:t>
            </a:r>
          </a:p>
          <a:p>
            <a:r>
              <a:rPr lang="en-US" dirty="0"/>
              <a:t>The coefficients of one level of the model become the dependent variable of the second level of the model</a:t>
            </a:r>
          </a:p>
          <a:p>
            <a:r>
              <a:rPr lang="en-US" dirty="0"/>
              <a:t>The first level “groups” data, the second level models coefficients between groups</a:t>
            </a:r>
          </a:p>
          <a:p>
            <a:r>
              <a:rPr lang="en-US" dirty="0"/>
              <a:t>Also known as:</a:t>
            </a:r>
          </a:p>
          <a:p>
            <a:pPr lvl="1"/>
            <a:r>
              <a:rPr lang="en-US" dirty="0"/>
              <a:t>Mixed Effects Models</a:t>
            </a:r>
          </a:p>
          <a:p>
            <a:pPr lvl="1"/>
            <a:r>
              <a:rPr lang="en-US" dirty="0"/>
              <a:t>Hierarchical Models (more general term)</a:t>
            </a:r>
          </a:p>
          <a:p>
            <a:pPr lvl="1"/>
            <a:r>
              <a:rPr lang="en-US" dirty="0"/>
              <a:t>Random Effects Models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797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Multi-Level Models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5159371" y="2005782"/>
                <a:ext cx="3576620" cy="4914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en-US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en-US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)+</m:t>
                      </m:r>
                      <m:sSub>
                        <m:sSubPr>
                          <m:ctrlP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9371" y="2005782"/>
                <a:ext cx="3576620" cy="491417"/>
              </a:xfrm>
              <a:prstGeom prst="rect">
                <a:avLst/>
              </a:prstGeom>
              <a:blipFill>
                <a:blip r:embed="rId2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7620000" y="4461584"/>
                <a:ext cx="2304092" cy="4914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r>
                        <a:rPr lang="en-US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4461584"/>
                <a:ext cx="2304092" cy="491417"/>
              </a:xfrm>
              <a:prstGeom prst="rect">
                <a:avLst/>
              </a:prstGeom>
              <a:blipFill>
                <a:blip r:embed="rId3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505201" y="4461584"/>
                <a:ext cx="3442481" cy="4914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00</m:t>
                          </m:r>
                        </m:sub>
                      </m:sSub>
                      <m:r>
                        <a:rPr lang="en-US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01</m:t>
                          </m:r>
                        </m:sub>
                      </m:sSub>
                      <m:sSub>
                        <m:sSubPr>
                          <m:ctrlP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  <m:r>
                            <a:rPr lang="en-US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1" y="4461584"/>
                <a:ext cx="3442481" cy="491417"/>
              </a:xfrm>
              <a:prstGeom prst="rect">
                <a:avLst/>
              </a:prstGeom>
              <a:blipFill>
                <a:blip r:embed="rId4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 flipH="1" flipV="1">
            <a:off x="7086600" y="2497199"/>
            <a:ext cx="873910" cy="196438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3962400" y="2497199"/>
            <a:ext cx="2286000" cy="199860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895600" y="1295400"/>
            <a:ext cx="14446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Level 1: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895600" y="3205490"/>
            <a:ext cx="14446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Level 2:</a:t>
            </a:r>
          </a:p>
        </p:txBody>
      </p:sp>
    </p:spTree>
    <p:extLst>
      <p:ext uri="{BB962C8B-B14F-4D97-AF65-F5344CB8AC3E}">
        <p14:creationId xmlns:p14="http://schemas.microsoft.com/office/powerpoint/2010/main" val="389312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 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752600" y="990600"/>
                <a:ext cx="9829800" cy="5638800"/>
              </a:xfrm>
            </p:spPr>
            <p:txBody>
              <a:bodyPr/>
              <a:lstStyle/>
              <a:p>
                <a:r>
                  <a:rPr lang="en-US" altLang="en-US" dirty="0">
                    <a:latin typeface="Arial" panose="020B0604020202020204" pitchFamily="34" charset="0"/>
                  </a:rPr>
                  <a:t>Define a traditional linear regression as: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alt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alt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alt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>
                      <a:rPr lang="en-US" alt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en-US" alt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endParaRPr lang="en-US" altLang="en-US" i="1" dirty="0">
                  <a:latin typeface="Arial" panose="020B0604020202020204" pitchFamily="34" charset="0"/>
                </a:endParaRPr>
              </a:p>
              <a:p>
                <a:r>
                  <a:rPr lang="en-US" altLang="en-US" dirty="0">
                    <a:latin typeface="Arial" panose="020B0604020202020204" pitchFamily="34" charset="0"/>
                  </a:rPr>
                  <a:t>Where:</a:t>
                </a:r>
              </a:p>
              <a:p>
                <a:pPr lvl="1"/>
                <a:r>
                  <a:rPr lang="en-US" altLang="en-US" dirty="0" err="1">
                    <a:latin typeface="Arial" panose="020B0604020202020204" pitchFamily="34" charset="0"/>
                  </a:rPr>
                  <a:t>i</a:t>
                </a:r>
                <a:r>
                  <a:rPr lang="en-US" altLang="en-US" dirty="0">
                    <a:latin typeface="Arial" panose="020B0604020202020204" pitchFamily="34" charset="0"/>
                  </a:rPr>
                  <a:t> is the individual observation</a:t>
                </a:r>
              </a:p>
              <a:p>
                <a:pPr lvl="1"/>
                <a:r>
                  <a:rPr lang="en-US" altLang="en-US" dirty="0">
                    <a:latin typeface="Arial" panose="020B0604020202020204" pitchFamily="34" charset="0"/>
                  </a:rPr>
                  <a:t>j is the group 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altLang="en-US" dirty="0">
                    <a:latin typeface="Arial" panose="020B0604020202020204" pitchFamily="34" charset="0"/>
                  </a:rPr>
                  <a:t> = level 2 response values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altLang="en-US" dirty="0">
                    <a:latin typeface="Arial" panose="020B0604020202020204" pitchFamily="34" charset="0"/>
                  </a:rPr>
                  <a:t> = level 2 predictor values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altLang="en-US" dirty="0">
                    <a:latin typeface="Arial" panose="020B0604020202020204" pitchFamily="34" charset="0"/>
                  </a:rPr>
                  <a:t> = intercept for group j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altLang="en-US" dirty="0">
                    <a:latin typeface="Arial" panose="020B0604020202020204" pitchFamily="34" charset="0"/>
                  </a:rPr>
                  <a:t> = slope for group j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altLang="en-US" dirty="0">
                    <a:latin typeface="Arial" panose="020B0604020202020204" pitchFamily="34" charset="0"/>
                  </a:rPr>
                  <a:t> = random error for individual observation in group j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52600" y="990600"/>
                <a:ext cx="9829800" cy="5638800"/>
              </a:xfrm>
              <a:blipFill>
                <a:blip r:embed="rId2"/>
                <a:stretch>
                  <a:fillRect l="-1427" t="-14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0185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90800" y="914400"/>
                <a:ext cx="7924800" cy="5638800"/>
              </a:xfrm>
            </p:spPr>
            <p:txBody>
              <a:bodyPr/>
              <a:lstStyle/>
              <a:p>
                <a:r>
                  <a:rPr lang="en-US" altLang="en-US" dirty="0">
                    <a:latin typeface="Arial" panose="020B0604020202020204" pitchFamily="34" charset="0"/>
                  </a:rPr>
                  <a:t>Define linear regression equations for the coefficients in level 1: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alt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00</m:t>
                        </m:r>
                      </m:sub>
                    </m:sSub>
                    <m:r>
                      <a:rPr lang="en-US" alt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01</m:t>
                        </m:r>
                      </m:sub>
                    </m:sSub>
                    <m:sSub>
                      <m:sSubPr>
                        <m:ctrlP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alt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endParaRPr lang="en-US" altLang="en-US" dirty="0">
                  <a:latin typeface="Arial" panose="020B0604020202020204" pitchFamily="34" charset="0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alt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alt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endParaRPr lang="en-US" altLang="en-US" dirty="0">
                  <a:latin typeface="Arial" panose="020B0604020202020204" pitchFamily="34" charset="0"/>
                </a:endParaRPr>
              </a:p>
              <a:p>
                <a:r>
                  <a:rPr lang="en-US" altLang="en-US" dirty="0">
                    <a:latin typeface="Arial" panose="020B0604020202020204" pitchFamily="34" charset="0"/>
                  </a:rPr>
                  <a:t>Where: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00</m:t>
                        </m:r>
                      </m:sub>
                    </m:sSub>
                  </m:oMath>
                </a14:m>
                <a:r>
                  <a:rPr lang="en-US" altLang="en-US" dirty="0">
                    <a:latin typeface="Arial" panose="020B0604020202020204" pitchFamily="34" charset="0"/>
                  </a:rPr>
                  <a:t> = mean of all intercepts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01</m:t>
                        </m:r>
                      </m:sub>
                    </m:sSub>
                  </m:oMath>
                </a14:m>
                <a:r>
                  <a:rPr lang="en-US" altLang="en-US" dirty="0">
                    <a:latin typeface="Arial" panose="020B0604020202020204" pitchFamily="34" charset="0"/>
                  </a:rPr>
                  <a:t> = overall slope at level 2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altLang="en-US" dirty="0">
                    <a:latin typeface="Arial" panose="020B0604020202020204" pitchFamily="34" charset="0"/>
                  </a:rPr>
                  <a:t> = level 2 predictor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altLang="en-US" dirty="0">
                    <a:latin typeface="Arial" panose="020B0604020202020204" pitchFamily="34" charset="0"/>
                  </a:rPr>
                  <a:t> = random error of intercept for a group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sub>
                    </m:sSub>
                  </m:oMath>
                </a14:m>
                <a:r>
                  <a:rPr lang="en-US" altLang="en-US" dirty="0">
                    <a:latin typeface="Arial" panose="020B0604020202020204" pitchFamily="34" charset="0"/>
                  </a:rPr>
                  <a:t> = overall slope at level 2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US" alt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altLang="en-US" dirty="0">
                    <a:latin typeface="Arial" panose="020B0604020202020204" pitchFamily="34" charset="0"/>
                  </a:rPr>
                  <a:t> = random error of slope for a group</a:t>
                </a:r>
              </a:p>
              <a:p>
                <a:pPr lvl="1"/>
                <a:endParaRPr lang="en-US" altLang="en-US" dirty="0">
                  <a:latin typeface="Arial" panose="020B0604020202020204" pitchFamily="34" charset="0"/>
                </a:endParaRPr>
              </a:p>
              <a:p>
                <a:pPr lvl="1"/>
                <a:endParaRPr lang="en-US" altLang="en-US" dirty="0">
                  <a:latin typeface="Arial" panose="020B0604020202020204" pitchFamily="34" charset="0"/>
                </a:endParaRPr>
              </a:p>
              <a:p>
                <a:pPr lvl="1"/>
                <a:endParaRPr lang="en-US" altLang="en-US" dirty="0">
                  <a:latin typeface="Arial" panose="020B0604020202020204" pitchFamily="34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90800" y="914400"/>
                <a:ext cx="7924800" cy="5638800"/>
              </a:xfrm>
              <a:blipFill>
                <a:blip r:embed="rId2"/>
                <a:stretch>
                  <a:fillRect l="-1769" t="-1405" b="-78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905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Slopes and/or intercepts in all groups:</a:t>
            </a:r>
          </a:p>
          <a:p>
            <a:pPr lvl="1"/>
            <a:r>
              <a:rPr lang="en-US" dirty="0"/>
              <a:t>Have the same value</a:t>
            </a:r>
          </a:p>
          <a:p>
            <a:pPr lvl="1"/>
            <a:r>
              <a:rPr lang="en-US" dirty="0"/>
              <a:t>Are non-randomly varying </a:t>
            </a:r>
          </a:p>
          <a:p>
            <a:pPr lvl="2"/>
            <a:r>
              <a:rPr lang="en-US" dirty="0"/>
              <a:t>Can be predicted at level 2</a:t>
            </a:r>
          </a:p>
          <a:p>
            <a:pPr lvl="1"/>
            <a:r>
              <a:rPr lang="en-US" dirty="0"/>
              <a:t>Are randomly varying</a:t>
            </a:r>
          </a:p>
          <a:p>
            <a:pPr lvl="2"/>
            <a:r>
              <a:rPr lang="en-US" dirty="0"/>
              <a:t>Each has their own slope and intercept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51855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7762</TotalTime>
  <Words>626</Words>
  <Application>Microsoft Office PowerPoint</Application>
  <PresentationFormat>Widescreen</PresentationFormat>
  <Paragraphs>101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Cambria Math</vt:lpstr>
      <vt:lpstr>Default Design</vt:lpstr>
      <vt:lpstr>PowerPoint Presentation</vt:lpstr>
      <vt:lpstr>PowerPoint Presentation</vt:lpstr>
      <vt:lpstr>Problem</vt:lpstr>
      <vt:lpstr>Example</vt:lpstr>
      <vt:lpstr>Mixed Models a.k.a. Multi-Level Models</vt:lpstr>
      <vt:lpstr>Multi-Level Models</vt:lpstr>
      <vt:lpstr>Level 1</vt:lpstr>
      <vt:lpstr>Level 2</vt:lpstr>
      <vt:lpstr>Level 1</vt:lpstr>
      <vt:lpstr>PowerPoint Presentation</vt:lpstr>
      <vt:lpstr>Example</vt:lpstr>
      <vt:lpstr>Mixed Models</vt:lpstr>
      <vt:lpstr>Assumptions</vt:lpstr>
      <vt:lpstr>Types</vt:lpstr>
      <vt:lpstr>In 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NR 322: Introduction to Geographic Information Systems</dc:title>
  <dc:creator>jimg</dc:creator>
  <cp:lastModifiedBy>James J Graham</cp:lastModifiedBy>
  <cp:revision>157</cp:revision>
  <dcterms:created xsi:type="dcterms:W3CDTF">2008-05-04T17:53:48Z</dcterms:created>
  <dcterms:modified xsi:type="dcterms:W3CDTF">2024-04-18T17:48:52Z</dcterms:modified>
</cp:coreProperties>
</file>